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8" r:id="rId16"/>
    <p:sldId id="349" r:id="rId17"/>
    <p:sldId id="350" r:id="rId18"/>
    <p:sldId id="351" r:id="rId19"/>
    <p:sldId id="352" r:id="rId20"/>
    <p:sldId id="34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4.06300" TargetMode="External"/><Relationship Id="rId2" Type="http://schemas.openxmlformats.org/officeDocument/2006/relationships/hyperlink" Target="https://keras.io/examples/vision/convlstm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iamrakesh28/Video-Predi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Sequence Prediction and Generation with Advanced Deep Learning Architectures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9CB2D61-EB60-B437-96F8-97ED0DC8AFA6}"/>
              </a:ext>
            </a:extLst>
          </p:cNvPr>
          <p:cNvSpPr txBox="1">
            <a:spLocks/>
          </p:cNvSpPr>
          <p:nvPr/>
        </p:nvSpPr>
        <p:spPr>
          <a:xfrm>
            <a:off x="11292840" y="6281928"/>
            <a:ext cx="853440" cy="5090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/>
              <a:t>I210653</a:t>
            </a:r>
          </a:p>
          <a:p>
            <a:r>
              <a:rPr lang="en-US" sz="1100" dirty="0"/>
              <a:t>I210813</a:t>
            </a:r>
          </a:p>
          <a:p>
            <a:r>
              <a:rPr lang="en-US" sz="1100" dirty="0"/>
              <a:t>i212493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Performance Evaluation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Metrics</a:t>
            </a:r>
            <a:r>
              <a:rPr lang="en-US" dirty="0"/>
              <a:t>: </a:t>
            </a:r>
            <a:r>
              <a:rPr lang="en-US" b="1" dirty="0"/>
              <a:t>MSE (Mean Squared Error)</a:t>
            </a:r>
            <a:r>
              <a:rPr lang="en-US" dirty="0"/>
              <a:t>: Measures pixel-level error.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SSIM (Structural Similarity Index)</a:t>
            </a:r>
            <a:r>
              <a:rPr lang="en-US" dirty="0"/>
              <a:t>: Measures perceptual quality based on luminance, contrast, and structure.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89202090"/>
              </p:ext>
            </p:extLst>
          </p:nvPr>
        </p:nvGraphicFramePr>
        <p:xfrm>
          <a:off x="4525962" y="2027238"/>
          <a:ext cx="6327966" cy="30934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2113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543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05139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</a:tblGrid>
              <a:tr h="759073">
                <a:tc>
                  <a:txBody>
                    <a:bodyPr/>
                    <a:lstStyle/>
                    <a:p>
                      <a:r>
                        <a:rPr lang="en-US" sz="180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SSIM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78110">
                <a:tc>
                  <a:txBody>
                    <a:bodyPr/>
                    <a:lstStyle/>
                    <a:p>
                      <a:r>
                        <a:rPr lang="en-US" sz="1800" dirty="0" err="1"/>
                        <a:t>ConvLSTM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0.7171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7811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PredRNN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0.0352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0.6967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78110">
                <a:tc>
                  <a:txBody>
                    <a:bodyPr/>
                    <a:lstStyle/>
                    <a:p>
                      <a:r>
                        <a:rPr lang="en-US" sz="1800" dirty="0"/>
                        <a:t>Transformer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0.0269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0.6125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 err="1"/>
              <a:t>ConvLSTM</a:t>
            </a:r>
            <a:r>
              <a:rPr lang="en-US" dirty="0"/>
              <a:t> Performance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876A97E-2B0A-495D-2BB2-E39D218B3C3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911224" y="2206172"/>
            <a:ext cx="1040517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Strength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Good for short sequences, fast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Struggles with learning long-term temporal dependencies.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Outcome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Spatially consistent predictions but fails in complex, long-term sequences. </a:t>
            </a:r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D880A-BCFC-F94F-4501-B7F62A1A2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B759-FD17-C5B7-8F6E-516A6BA6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PREDRNN Performance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89542-E5AE-24A0-1617-7DFB92AB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2DE079-7CA4-5694-705E-6F00A6AF948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911224" y="2129228"/>
            <a:ext cx="1040517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Strength</a:t>
            </a:r>
            <a:r>
              <a:rPr lang="en-US" dirty="0"/>
              <a:t>: Excellent at capturing long-term dependencies and maintaining temporal coherence.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</a:t>
            </a:r>
            <a:r>
              <a:rPr lang="en-US" dirty="0"/>
              <a:t>: Requires more computational resources and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Smoother frame transitions, better motion representation, especially in longer sequences.</a:t>
            </a:r>
          </a:p>
        </p:txBody>
      </p:sp>
    </p:spTree>
    <p:extLst>
      <p:ext uri="{BB962C8B-B14F-4D97-AF65-F5344CB8AC3E}">
        <p14:creationId xmlns:p14="http://schemas.microsoft.com/office/powerpoint/2010/main" val="288448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37C49-A7A0-AB49-4F17-7742DE785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2A89-1FCF-EDF6-9574-A643569C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Transformer Performance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7C654-DCE9-2A3C-DB0E-4C69945FF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01E5F1-A677-413D-4A28-F2C49F0AC6E6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911225" y="2755323"/>
            <a:ext cx="1070165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Strength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Can learn long-term dependencies effectively.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 computational cost, less stable for short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While learning complex patterns, performance on shorter sequences was lower compared to other models. </a:t>
            </a:r>
          </a:p>
        </p:txBody>
      </p:sp>
    </p:spTree>
    <p:extLst>
      <p:ext uri="{BB962C8B-B14F-4D97-AF65-F5344CB8AC3E}">
        <p14:creationId xmlns:p14="http://schemas.microsoft.com/office/powerpoint/2010/main" val="266142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71FBA-3665-39AC-8367-EDA302BF4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8243-BAE4-2DFD-C21D-F1CCC45D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Comparison of Results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36FF63-7C86-3827-38E5-3F755417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883DBC-A111-DA17-1D26-B547D1CE8597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911224" y="2283116"/>
            <a:ext cx="104051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PredRNN</a:t>
            </a:r>
            <a:r>
              <a:rPr lang="en-US" dirty="0"/>
              <a:t>: Best performance, especially for long sequences and temporal continuity.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ConvLSTM</a:t>
            </a:r>
            <a:r>
              <a:rPr lang="en-US" dirty="0"/>
              <a:t>: Best for shorter sequences, computationally 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Transformer</a:t>
            </a:r>
            <a:r>
              <a:rPr lang="en-US" dirty="0"/>
              <a:t>: High computational cost and instability on shorter sequences, but excelled at learning long-term dependencies.</a:t>
            </a:r>
          </a:p>
        </p:txBody>
      </p:sp>
    </p:spTree>
    <p:extLst>
      <p:ext uri="{BB962C8B-B14F-4D97-AF65-F5344CB8AC3E}">
        <p14:creationId xmlns:p14="http://schemas.microsoft.com/office/powerpoint/2010/main" val="1114998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CB46-58CE-52BB-4A71-AD06016E5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B082-516E-5A1F-ABD2-7D172FD0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Conclusion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F4202-D247-79EC-ADFF-92D7CECD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5F394C8-C0E3-E96A-F294-74C416B1B795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911352" y="2122867"/>
            <a:ext cx="10405173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PredRNN</a:t>
            </a:r>
            <a:r>
              <a:rPr lang="en-US" dirty="0"/>
              <a:t> proved to be the best for long video sequences with intricate temporal dynamics.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ConvLSTM</a:t>
            </a:r>
            <a:r>
              <a:rPr lang="en-US" dirty="0"/>
              <a:t> is ideal for short video sequences due to its simplicity and lower computational cost.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Transformer</a:t>
            </a:r>
            <a:r>
              <a:rPr lang="en-US" dirty="0"/>
              <a:t> models, although powerful in handling long-term dependencies, were not the best choice in terms of performance and computational efficiency for this task.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takeaway</a:t>
            </a:r>
            <a:r>
              <a:rPr lang="en-US" dirty="0"/>
              <a:t>: The choice of model depends on the sequence length and available computational resources.</a:t>
            </a:r>
          </a:p>
        </p:txBody>
      </p:sp>
    </p:spTree>
    <p:extLst>
      <p:ext uri="{BB962C8B-B14F-4D97-AF65-F5344CB8AC3E}">
        <p14:creationId xmlns:p14="http://schemas.microsoft.com/office/powerpoint/2010/main" val="315452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2DFB-4501-881D-4307-8ECFE06F6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583B-DE3D-2772-DCAB-FBB49634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References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EAA57-F592-D86C-5703-80E02BC98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C4DED01-F4CC-E6D9-484F-8ECE601704B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911352" y="2122867"/>
            <a:ext cx="10405173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 J. </a:t>
            </a:r>
            <a:r>
              <a:rPr lang="en-US" b="1" dirty="0" err="1"/>
              <a:t>Amogh</a:t>
            </a:r>
            <a:r>
              <a:rPr lang="en-US" dirty="0"/>
              <a:t>, "</a:t>
            </a:r>
            <a:r>
              <a:rPr lang="en-US" dirty="0" err="1"/>
              <a:t>Keras</a:t>
            </a:r>
            <a:r>
              <a:rPr lang="en-US" dirty="0"/>
              <a:t> documentation: Next-Frame Video Prediction with Convolutional LSTMs," Keras.io. [Online]. Available: </a:t>
            </a:r>
            <a:r>
              <a:rPr lang="en-US" dirty="0">
                <a:hlinkClick r:id="rId2"/>
              </a:rPr>
              <a:t>https://keras.io/examples/vision/convlstm/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 Y. Wang, Z. Gao, M. Long, J. Wang, and P. S. Yu</a:t>
            </a:r>
            <a:r>
              <a:rPr lang="en-US" dirty="0"/>
              <a:t>, "</a:t>
            </a:r>
            <a:r>
              <a:rPr lang="en-US" dirty="0" err="1"/>
              <a:t>PreDRNN</a:t>
            </a:r>
            <a:r>
              <a:rPr lang="en-US" dirty="0"/>
              <a:t>++: Towards a Resolution of the Deep-in-Time Dilemma in Spatiotemporal Predictive Learning," arXiv.org, Apr. 17, 2018. [Online]. Available: </a:t>
            </a:r>
            <a:r>
              <a:rPr lang="en-US" dirty="0">
                <a:hlinkClick r:id="rId3"/>
              </a:rPr>
              <a:t>https://arxiv.org/abs/1804.06300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 iamrakesh28</a:t>
            </a:r>
            <a:r>
              <a:rPr lang="en-US" dirty="0"/>
              <a:t>, "Video-Prediction: Implementation of Transformer Encoder Decoder Architecture for Video Predictions," GitHub. [Online]. Available: </a:t>
            </a:r>
            <a:r>
              <a:rPr lang="en-US" dirty="0">
                <a:hlinkClick r:id="rId4"/>
              </a:rPr>
              <a:t>https://github.com/iamrakesh28/Video-Prediction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57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8" y="401702"/>
            <a:ext cx="8297380" cy="1326514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DB7DDA7-01A8-00B9-4DFE-DD56ADA8CAE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65188" y="2249866"/>
            <a:ext cx="975459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Develop deep learning models to predict and generate</a:t>
            </a:r>
          </a:p>
          <a:p>
            <a:pPr marL="5715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	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frames in video sequences.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UCF101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Models Implemented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ConvLSTM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PredRNN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Transformer-based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Metrics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Evaluated using Mean Squared Error (MSE) and Structural Similarity Index (SSIM).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Outcome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Comparison of the models for performance, efficiency,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	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computational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996251"/>
            <a:ext cx="6248400" cy="841693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B7807B-21D7-2BE4-61EE-B66A1E054B00}"/>
              </a:ext>
            </a:extLst>
          </p:cNvPr>
          <p:cNvSpPr txBox="1">
            <a:spLocks/>
          </p:cNvSpPr>
          <p:nvPr/>
        </p:nvSpPr>
        <p:spPr>
          <a:xfrm>
            <a:off x="819912" y="3658045"/>
            <a:ext cx="5864352" cy="293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65A598-E44D-DB41-BFF3-B69299D5D1F1}"/>
              </a:ext>
            </a:extLst>
          </p:cNvPr>
          <p:cNvSpPr txBox="1">
            <a:spLocks/>
          </p:cNvSpPr>
          <p:nvPr/>
        </p:nvSpPr>
        <p:spPr>
          <a:xfrm>
            <a:off x="627888" y="2556827"/>
            <a:ext cx="6248400" cy="3149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/>
          </a:p>
          <a:p>
            <a:r>
              <a:rPr lang="en-US" sz="1800" dirty="0"/>
              <a:t>Goal: </a:t>
            </a:r>
            <a:r>
              <a:rPr lang="en-US" sz="1800" b="0" dirty="0"/>
              <a:t>Predict future frames from past frames in a video</a:t>
            </a:r>
          </a:p>
          <a:p>
            <a:endParaRPr lang="en-US" sz="1800" b="0" dirty="0"/>
          </a:p>
          <a:p>
            <a:endParaRPr lang="en-US" sz="1800" dirty="0"/>
          </a:p>
          <a:p>
            <a:r>
              <a:rPr lang="en-US" sz="1800" dirty="0"/>
              <a:t>Challenges: </a:t>
            </a:r>
          </a:p>
          <a:p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dirty="0"/>
              <a:t>Capturing spatial and temporal dependencies.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b="0" dirty="0"/>
              <a:t>Ensuring that generated frames have spatial consistency and temporal coherence.</a:t>
            </a:r>
          </a:p>
        </p:txBody>
      </p:sp>
      <p:pic>
        <p:nvPicPr>
          <p:cNvPr id="22" name="Picture Placeholder 21" descr="A collage of several images of a person&#10;&#10;Description automatically generated">
            <a:extLst>
              <a:ext uri="{FF2B5EF4-FFF2-40B4-BE49-F238E27FC236}">
                <a16:creationId xmlns:a16="http://schemas.microsoft.com/office/drawing/2014/main" id="{05AA3926-433D-0FF6-234C-500F378395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5458" r="354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Importance of Video Sequence Prediction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Autonomous Driving</a:t>
            </a:r>
            <a:r>
              <a:rPr lang="en-US" sz="2000" dirty="0"/>
              <a:t>: Predicting  	movement of objects and enhancing 	decision-making.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Video Production</a:t>
            </a:r>
            <a:r>
              <a:rPr lang="en-US" sz="2000" dirty="0"/>
              <a:t>: Filling missing frames to 	improve editing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Robotics</a:t>
            </a:r>
            <a:r>
              <a:rPr lang="en-US" sz="2000" dirty="0"/>
              <a:t>: Predicting movement and actions over 	time.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Related Work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908BEEA-D3B0-E2F2-3709-D5BBB0DFE94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865188" y="2850030"/>
            <a:ext cx="847725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ConvLSTM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Integrates CNN and LSTM, good for short sequences but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	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struggles with long-term dependencies.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PredRNN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Incorporates spatiotemporal memory to handle long-range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     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dependencies better than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ConvLSTM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Transformer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self-attention for modeling long-term dependencies,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but requires substantial computational resources. </a:t>
            </a:r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288" y="784178"/>
            <a:ext cx="5641897" cy="1408845"/>
          </a:xfrm>
        </p:spPr>
        <p:txBody>
          <a:bodyPr/>
          <a:lstStyle/>
          <a:p>
            <a:r>
              <a:rPr lang="en-US" dirty="0"/>
              <a:t>Approach Overview</a:t>
            </a:r>
            <a:endParaRPr lang="en-ZA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B3B82DB-64E6-CCFF-F16B-85B80EDD5847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340096" y="2602297"/>
            <a:ext cx="634111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 Implemented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ConvLSTM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Convolutional LSTM layers for spatial and temporal learning.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PredRNN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Improved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ConvLSTM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 spatiotemporal memory 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Transformer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Self-attention mechanism for long-range dependencies.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UCF101 – contains a wide variety of action sequences for training. 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Data Preprocessing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/>
          <a:lstStyle/>
          <a:p>
            <a:r>
              <a:rPr lang="en-US" b="1" dirty="0"/>
              <a:t>Frame Resizing</a:t>
            </a:r>
            <a:r>
              <a:rPr lang="en-US" dirty="0"/>
              <a:t>: Reduced to 64x64 for faster training.</a:t>
            </a:r>
          </a:p>
          <a:p>
            <a:endParaRPr lang="en-US" dirty="0"/>
          </a:p>
          <a:p>
            <a:r>
              <a:rPr lang="en-US" b="1" dirty="0"/>
              <a:t>RGB Conversion</a:t>
            </a:r>
            <a:r>
              <a:rPr lang="en-US" dirty="0"/>
              <a:t>: Maintains color information for better video quality.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b="1" dirty="0"/>
              <a:t>Normalization</a:t>
            </a:r>
            <a:r>
              <a:rPr lang="en-US" dirty="0"/>
              <a:t>: Scaled and normalized pixel values for quicker convergence.</a:t>
            </a:r>
          </a:p>
          <a:p>
            <a:endParaRPr lang="en-US" dirty="0"/>
          </a:p>
          <a:p>
            <a:r>
              <a:rPr lang="en-US" b="1" dirty="0"/>
              <a:t>Stride Sampling</a:t>
            </a:r>
            <a:r>
              <a:rPr lang="en-US" dirty="0"/>
              <a:t>: Skipping frames for efficient training without losing key temporal information.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Model Architectures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ConvLSTM</a:t>
            </a:r>
            <a:r>
              <a:rPr lang="en-US" dirty="0" err="1"/>
              <a:t>:Combines</a:t>
            </a:r>
            <a:r>
              <a:rPr lang="en-US" dirty="0"/>
              <a:t> CNN for spatial features with LSTM for temporal dependencies.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Suitable for short-term video prediction.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9220C55-31D1-9530-5EBA-64D751B808E8}"/>
              </a:ext>
            </a:extLst>
          </p:cNvPr>
          <p:cNvSpPr txBox="1">
            <a:spLocks/>
          </p:cNvSpPr>
          <p:nvPr/>
        </p:nvSpPr>
        <p:spPr>
          <a:xfrm>
            <a:off x="4523232" y="2073275"/>
            <a:ext cx="3144837" cy="368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PredRNN</a:t>
            </a:r>
            <a:r>
              <a:rPr lang="en-US" dirty="0" err="1"/>
              <a:t>:Incorporates</a:t>
            </a:r>
            <a:r>
              <a:rPr lang="en-US" dirty="0"/>
              <a:t> a spatiotemporal memory layer for improved long-range temporal modeling.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A530F9-91DC-6067-CB4B-D331D8B68A37}"/>
              </a:ext>
            </a:extLst>
          </p:cNvPr>
          <p:cNvSpPr txBox="1">
            <a:spLocks/>
          </p:cNvSpPr>
          <p:nvPr/>
        </p:nvSpPr>
        <p:spPr>
          <a:xfrm>
            <a:off x="8152701" y="2073274"/>
            <a:ext cx="3144837" cy="368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32004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Transformer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self-attention to handle long-term dependencies.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Split video into patches and use multiple Transformer blocks.</a:t>
            </a:r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Training Process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62826B2-FEB1-C924-6FA5-55419F99E51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898525" y="2439013"/>
            <a:ext cx="9820958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Optimizer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Adam optimizer with an initial learning rate of 1e-3.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Batch Size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16 (chosen based on memory requirements).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Rate Scheduler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Adjusts the learning rate based on loss or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			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SSIM to improve convergence.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Epochs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ConvLSTM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PredRNN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20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Transformer: 100 epochs.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{5C3A7656-20D2-4089-8478-61F3E4E51451}tf16411248_win32</Template>
  <TotalTime>30</TotalTime>
  <Words>865</Words>
  <Application>Microsoft Office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 Light</vt:lpstr>
      <vt:lpstr>Calibri</vt:lpstr>
      <vt:lpstr>Posterama</vt:lpstr>
      <vt:lpstr>Custom</vt:lpstr>
      <vt:lpstr>Video Sequence Prediction and Generation with Advanced Deep Learning Architectures</vt:lpstr>
      <vt:lpstr>Abstract</vt:lpstr>
      <vt:lpstr>Problem Definition</vt:lpstr>
      <vt:lpstr>Importance of Video Sequence Prediction</vt:lpstr>
      <vt:lpstr>Related Work</vt:lpstr>
      <vt:lpstr>Approach Overview</vt:lpstr>
      <vt:lpstr>Data Preprocessing</vt:lpstr>
      <vt:lpstr>Model Architectures</vt:lpstr>
      <vt:lpstr>Training Process</vt:lpstr>
      <vt:lpstr>Performance Evaluation</vt:lpstr>
      <vt:lpstr>ConvLSTM Performance</vt:lpstr>
      <vt:lpstr>PREDRNN Performance</vt:lpstr>
      <vt:lpstr>Transformer Performance</vt:lpstr>
      <vt:lpstr>Comparison of Results</vt:lpstr>
      <vt:lpstr>Conclusion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Anas Farooq</dc:creator>
  <cp:lastModifiedBy>Muhammad Anas Farooq</cp:lastModifiedBy>
  <cp:revision>17</cp:revision>
  <dcterms:created xsi:type="dcterms:W3CDTF">2024-12-04T00:51:06Z</dcterms:created>
  <dcterms:modified xsi:type="dcterms:W3CDTF">2024-12-04T01:21:10Z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